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F9F"/>
    <a:srgbClr val="FFCCCC"/>
    <a:srgbClr val="FF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50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38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73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3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24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45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97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59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03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58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7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3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043D7-5718-412F-9CBA-523CDB01C0AC}" type="datetimeFigureOut">
              <a:rPr kumimoji="1" lang="ja-JP" altLang="en-US" smtClean="0"/>
              <a:t>2015/2/18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6EE29-5707-448B-B571-33A78851F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58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4265367" y="5526474"/>
            <a:ext cx="5436000" cy="129600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 rot="20852779">
            <a:off x="-166137" y="2383072"/>
            <a:ext cx="1932054" cy="1224136"/>
            <a:chOff x="5068395" y="3671402"/>
            <a:chExt cx="1304336" cy="1224136"/>
          </a:xfrm>
        </p:grpSpPr>
        <p:sp>
          <p:nvSpPr>
            <p:cNvPr id="31" name="爆発 1 30"/>
            <p:cNvSpPr/>
            <p:nvPr/>
          </p:nvSpPr>
          <p:spPr>
            <a:xfrm>
              <a:off x="5068395" y="3671402"/>
              <a:ext cx="1304336" cy="1224136"/>
            </a:xfrm>
            <a:prstGeom prst="irregularSeal1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5309678" y="3994780"/>
              <a:ext cx="82268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200" b="1" dirty="0"/>
                <a:t>無理をせず</a:t>
              </a:r>
              <a:endParaRPr lang="en-US" altLang="ja-JP" sz="1200" b="1" dirty="0"/>
            </a:p>
            <a:p>
              <a:pPr algn="ctr"/>
              <a:r>
                <a:rPr lang="ja-JP" altLang="en-US" sz="1600" b="1" dirty="0">
                  <a:solidFill>
                    <a:srgbClr val="FF0000"/>
                  </a:solidFill>
                </a:rPr>
                <a:t>避難最優先</a:t>
              </a: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388604" y="150641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火災時対応マニュアル（入居企業用）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93476" y="62993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rgbClr val="FF0000"/>
                </a:solidFill>
              </a:rPr>
              <a:t>火災発生</a:t>
            </a:r>
          </a:p>
        </p:txBody>
      </p:sp>
      <p:sp>
        <p:nvSpPr>
          <p:cNvPr id="7" name="下矢印 6"/>
          <p:cNvSpPr/>
          <p:nvPr/>
        </p:nvSpPr>
        <p:spPr>
          <a:xfrm>
            <a:off x="2920920" y="1245578"/>
            <a:ext cx="900000" cy="38078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192920" y="1683074"/>
            <a:ext cx="4356000" cy="5922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ea"/>
              <a:buAutoNum type="circleNumDbPlain"/>
            </a:pPr>
            <a:r>
              <a:rPr lang="ja-JP" altLang="en-US" sz="2400" dirty="0" smtClean="0">
                <a:solidFill>
                  <a:schemeClr val="tx1"/>
                </a:solidFill>
              </a:rPr>
              <a:t>火災</a:t>
            </a:r>
            <a:r>
              <a:rPr lang="ja-JP" altLang="en-US" sz="2400" dirty="0">
                <a:solidFill>
                  <a:schemeClr val="tx1"/>
                </a:solidFill>
              </a:rPr>
              <a:t>報知器</a:t>
            </a:r>
            <a:r>
              <a:rPr lang="ja-JP" altLang="en-US" sz="2400" dirty="0" smtClean="0">
                <a:solidFill>
                  <a:schemeClr val="tx1"/>
                </a:solidFill>
              </a:rPr>
              <a:t>のボタンを押す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+mj-ea"/>
              <a:buAutoNum type="circleNumDbPlain"/>
            </a:pPr>
            <a:r>
              <a:rPr lang="ja-JP" altLang="en-US" sz="2400" dirty="0">
                <a:solidFill>
                  <a:schemeClr val="tx1"/>
                </a:solidFill>
              </a:rPr>
              <a:t>大声</a:t>
            </a:r>
            <a:r>
              <a:rPr lang="ja-JP" altLang="en-US" sz="2400" dirty="0" smtClean="0">
                <a:solidFill>
                  <a:schemeClr val="tx1"/>
                </a:solidFill>
              </a:rPr>
              <a:t>を出して周りに知らせる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0920" y="2738937"/>
            <a:ext cx="6300000" cy="110631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</a:rPr>
              <a:t>ガスを</a:t>
            </a:r>
            <a:r>
              <a:rPr lang="ja-JP" altLang="en-US" sz="2400" dirty="0">
                <a:solidFill>
                  <a:schemeClr val="tx1"/>
                </a:solidFill>
              </a:rPr>
              <a:t>止める、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引火の危険があるものは火元から遠ざける</a:t>
            </a:r>
          </a:p>
        </p:txBody>
      </p:sp>
      <p:sp>
        <p:nvSpPr>
          <p:cNvPr id="14" name="下矢印 13"/>
          <p:cNvSpPr/>
          <p:nvPr/>
        </p:nvSpPr>
        <p:spPr>
          <a:xfrm>
            <a:off x="2920920" y="2483447"/>
            <a:ext cx="900000" cy="38078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42158" y="5605088"/>
            <a:ext cx="368241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避難する時は・・・</a:t>
            </a:r>
            <a:endParaRPr lang="en-US" altLang="ja-JP" sz="2000" dirty="0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b="1" dirty="0">
                <a:solidFill>
                  <a:srgbClr val="FF0000"/>
                </a:solidFill>
              </a:rPr>
              <a:t>人命第一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400" dirty="0"/>
              <a:t>エレベーターは</a:t>
            </a:r>
            <a:r>
              <a:rPr lang="ja-JP" altLang="en-US" sz="2400" dirty="0" smtClean="0"/>
              <a:t>使わない</a:t>
            </a:r>
            <a:endParaRPr lang="en-US" altLang="ja-JP" sz="2400" dirty="0"/>
          </a:p>
        </p:txBody>
      </p:sp>
      <p:sp>
        <p:nvSpPr>
          <p:cNvPr id="17" name="曲折矢印 16"/>
          <p:cNvSpPr/>
          <p:nvPr/>
        </p:nvSpPr>
        <p:spPr>
          <a:xfrm rot="10800000" flipH="1">
            <a:off x="3256824" y="3775672"/>
            <a:ext cx="936000" cy="1116000"/>
          </a:xfrm>
          <a:prstGeom prst="bentArrow">
            <a:avLst>
              <a:gd name="adj1" fmla="val 30436"/>
              <a:gd name="adj2" fmla="val 41900"/>
              <a:gd name="adj3" fmla="val 28323"/>
              <a:gd name="adj4" fmla="val 30870"/>
            </a:avLst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 rot="20930526">
            <a:off x="2186067" y="4042427"/>
            <a:ext cx="1260000" cy="684000"/>
            <a:chOff x="1691680" y="3632447"/>
            <a:chExt cx="1260000" cy="684000"/>
          </a:xfrm>
        </p:grpSpPr>
        <p:sp>
          <p:nvSpPr>
            <p:cNvPr id="20" name="円/楕円 19"/>
            <p:cNvSpPr/>
            <p:nvPr/>
          </p:nvSpPr>
          <p:spPr>
            <a:xfrm>
              <a:off x="1691680" y="3632447"/>
              <a:ext cx="1260000" cy="684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753255" y="3694760"/>
              <a:ext cx="113685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</a:rPr>
                <a:t>初期消火</a:t>
              </a:r>
              <a:endParaRPr lang="en-US" altLang="ja-JP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</a:rPr>
                <a:t>できる場合</a:t>
              </a:r>
            </a:p>
          </p:txBody>
        </p:sp>
      </p:grpSp>
      <p:sp>
        <p:nvSpPr>
          <p:cNvPr id="40" name="角丸四角形 39"/>
          <p:cNvSpPr/>
          <p:nvPr/>
        </p:nvSpPr>
        <p:spPr>
          <a:xfrm>
            <a:off x="4200668" y="4187621"/>
            <a:ext cx="900000" cy="5790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600" dirty="0">
                <a:solidFill>
                  <a:schemeClr val="tx1"/>
                </a:solidFill>
              </a:rPr>
              <a:t>消火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7063503" y="2951454"/>
            <a:ext cx="1931516" cy="5790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rgbClr val="FF0000"/>
                </a:solidFill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</a:rPr>
              <a:t>ドア・窓を閉めて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algn="ctr"/>
            <a:r>
              <a:rPr lang="ja-JP" altLang="en-US" sz="2600" dirty="0" smtClean="0">
                <a:solidFill>
                  <a:schemeClr val="tx1"/>
                </a:solidFill>
              </a:rPr>
              <a:t>避難</a:t>
            </a:r>
            <a:endParaRPr lang="ja-JP" altLang="en-US" sz="2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PARC_tec2\AppData\Local\Microsoft\Windows\Temporary Internet Files\Content.IE5\MDKCUOO5\MC900383598[1].wmf"/>
          <p:cNvPicPr>
            <a:picLocks noChangeAspect="1" noChangeArrowheads="1"/>
          </p:cNvPicPr>
          <p:nvPr/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225" y="772209"/>
            <a:ext cx="2225325" cy="161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下矢印 49"/>
          <p:cNvSpPr/>
          <p:nvPr/>
        </p:nvSpPr>
        <p:spPr>
          <a:xfrm rot="16200000">
            <a:off x="6657560" y="3016014"/>
            <a:ext cx="628448" cy="83031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53" name="下矢印 52"/>
          <p:cNvSpPr/>
          <p:nvPr/>
        </p:nvSpPr>
        <p:spPr>
          <a:xfrm rot="16200000">
            <a:off x="5244479" y="4019158"/>
            <a:ext cx="684000" cy="8640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grpSp>
        <p:nvGrpSpPr>
          <p:cNvPr id="26" name="グループ化 25"/>
          <p:cNvGrpSpPr/>
          <p:nvPr/>
        </p:nvGrpSpPr>
        <p:grpSpPr>
          <a:xfrm rot="20885867">
            <a:off x="5855894" y="2529692"/>
            <a:ext cx="1340432" cy="756000"/>
            <a:chOff x="5875590" y="3560504"/>
            <a:chExt cx="1340432" cy="756000"/>
          </a:xfrm>
        </p:grpSpPr>
        <p:sp>
          <p:nvSpPr>
            <p:cNvPr id="33" name="円/楕円 32"/>
            <p:cNvSpPr/>
            <p:nvPr/>
          </p:nvSpPr>
          <p:spPr>
            <a:xfrm>
              <a:off x="5879806" y="3560504"/>
              <a:ext cx="1332000" cy="756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5875590" y="3646117"/>
              <a:ext cx="134043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</a:rPr>
                <a:t>初期消火</a:t>
              </a:r>
              <a:endParaRPr lang="en-US" altLang="ja-JP" sz="16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600" b="1" dirty="0">
                  <a:solidFill>
                    <a:schemeClr val="bg1"/>
                  </a:solidFill>
                </a:rPr>
                <a:t>できない場合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24140" y="4937235"/>
            <a:ext cx="2989921" cy="1913590"/>
            <a:chOff x="38100" y="4913524"/>
            <a:chExt cx="2989921" cy="1913590"/>
          </a:xfrm>
        </p:grpSpPr>
        <p:sp>
          <p:nvSpPr>
            <p:cNvPr id="5" name="正方形/長方形 4"/>
            <p:cNvSpPr/>
            <p:nvPr/>
          </p:nvSpPr>
          <p:spPr>
            <a:xfrm>
              <a:off x="38101" y="4929266"/>
              <a:ext cx="2989920" cy="189784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38100" y="4913524"/>
              <a:ext cx="292740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>
                  <a:solidFill>
                    <a:srgbClr val="FF0000"/>
                  </a:solidFill>
                </a:rPr>
                <a:t>避難場所：ビル北側駐車場付近</a:t>
              </a: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793577" y="6114504"/>
              <a:ext cx="1584275" cy="6202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b="1" dirty="0">
                  <a:latin typeface="小塚ゴシック Pr6N L" pitchFamily="34" charset="-128"/>
                  <a:ea typeface="小塚ゴシック Pr6N L" pitchFamily="34" charset="-128"/>
                </a:rPr>
                <a:t>P3</a:t>
              </a:r>
              <a:r>
                <a:rPr lang="ja-JP" altLang="en-US" b="1" dirty="0">
                  <a:latin typeface="小塚ゴシック Pr6N L" pitchFamily="34" charset="-128"/>
                  <a:ea typeface="小塚ゴシック Pr6N L" pitchFamily="34" charset="-128"/>
                </a:rPr>
                <a:t>棟</a:t>
              </a: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1683357" y="5525827"/>
              <a:ext cx="1220776" cy="36846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542758" y="5560576"/>
              <a:ext cx="422275" cy="33371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42758" y="5292906"/>
              <a:ext cx="2348675" cy="402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dirty="0">
                  <a:latin typeface="小塚ゴシック Pr6N L" pitchFamily="34" charset="-128"/>
                  <a:ea typeface="小塚ゴシック Pr6N L" pitchFamily="34" charset="-128"/>
                </a:rPr>
                <a:t>P2</a:t>
              </a:r>
              <a:r>
                <a:rPr lang="ja-JP" altLang="en-US" dirty="0">
                  <a:latin typeface="小塚ゴシック Pr6N L" pitchFamily="34" charset="-128"/>
                  <a:ea typeface="小塚ゴシック Pr6N L" pitchFamily="34" charset="-128"/>
                </a:rPr>
                <a:t>棟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371122" y="6389836"/>
              <a:ext cx="337846" cy="32522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chemeClr val="bg2">
                      <a:lumMod val="10000"/>
                    </a:schemeClr>
                  </a:solidFill>
                </a:rPr>
                <a:t>駐輪場</a:t>
              </a: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2499633" y="6114504"/>
              <a:ext cx="468000" cy="39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200" b="1" dirty="0"/>
                <a:t>避難場所</a:t>
              </a:r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2229585" y="5239378"/>
              <a:ext cx="504048" cy="864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20"/>
          <p:cNvGrpSpPr/>
          <p:nvPr/>
        </p:nvGrpSpPr>
        <p:grpSpPr>
          <a:xfrm>
            <a:off x="6355261" y="4021637"/>
            <a:ext cx="3348000" cy="1188000"/>
            <a:chOff x="5724128" y="3703589"/>
            <a:chExt cx="3348000" cy="1296000"/>
          </a:xfrm>
        </p:grpSpPr>
        <p:sp>
          <p:nvSpPr>
            <p:cNvPr id="34" name="テキスト ボックス 33"/>
            <p:cNvSpPr txBox="1"/>
            <p:nvPr/>
          </p:nvSpPr>
          <p:spPr>
            <a:xfrm>
              <a:off x="5982388" y="3720648"/>
              <a:ext cx="2831481" cy="126188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2800" b="1" dirty="0">
                  <a:solidFill>
                    <a:srgbClr val="FF0000"/>
                  </a:solidFill>
                </a:rPr>
                <a:t>119</a:t>
              </a:r>
              <a:r>
                <a:rPr lang="ja-JP" altLang="en-US" sz="2800" b="1" dirty="0">
                  <a:solidFill>
                    <a:srgbClr val="FF0000"/>
                  </a:solidFill>
                </a:rPr>
                <a:t>通報</a:t>
              </a:r>
              <a:endParaRPr lang="en-US" altLang="ja-JP" sz="2800" b="1" dirty="0">
                <a:solidFill>
                  <a:srgbClr val="FF0000"/>
                </a:solidFill>
              </a:endParaRPr>
            </a:p>
            <a:p>
              <a:pPr algn="ctr"/>
              <a:r>
                <a:rPr lang="en-US" altLang="ja-JP" sz="2400" dirty="0"/>
                <a:t>PARC</a:t>
              </a:r>
              <a:r>
                <a:rPr lang="ja-JP" altLang="en-US" sz="2400" dirty="0"/>
                <a:t> オフィスへ連絡</a:t>
              </a:r>
              <a:endParaRPr lang="en-US" altLang="ja-JP" sz="2400" dirty="0"/>
            </a:p>
            <a:p>
              <a:pPr algn="ctr"/>
              <a:r>
                <a:rPr lang="en-US" altLang="ja-JP" sz="2400" dirty="0" smtClean="0"/>
                <a:t>06-6879-7927</a:t>
              </a:r>
              <a:endParaRPr lang="ja-JP" altLang="en-US" sz="2400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5724128" y="3703589"/>
              <a:ext cx="3348000" cy="1296000"/>
            </a:xfrm>
            <a:prstGeom prst="rect">
              <a:avLst/>
            </a:prstGeom>
            <a:noFill/>
            <a:ln w="57150">
              <a:solidFill>
                <a:srgbClr val="F2AE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854869" y="569566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駐車場</a:t>
            </a:r>
            <a:endParaRPr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341618" y="5702761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駐車場</a:t>
            </a:r>
            <a:endParaRPr lang="ja-JP" altLang="en-US" sz="1200" dirty="0"/>
          </a:p>
        </p:txBody>
      </p:sp>
      <p:sp>
        <p:nvSpPr>
          <p:cNvPr id="52" name="下矢印 51"/>
          <p:cNvSpPr/>
          <p:nvPr/>
        </p:nvSpPr>
        <p:spPr>
          <a:xfrm>
            <a:off x="7579261" y="3589781"/>
            <a:ext cx="900000" cy="380783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180000" y="360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 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912149" y="244699"/>
            <a:ext cx="997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2015/2/18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715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角丸四角形 56"/>
          <p:cNvSpPr/>
          <p:nvPr/>
        </p:nvSpPr>
        <p:spPr>
          <a:xfrm>
            <a:off x="977105" y="2155094"/>
            <a:ext cx="6225604" cy="59226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爆発 2 50"/>
          <p:cNvSpPr/>
          <p:nvPr/>
        </p:nvSpPr>
        <p:spPr>
          <a:xfrm rot="551553">
            <a:off x="6238167" y="705875"/>
            <a:ext cx="4196297" cy="1872000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 rot="20852779">
            <a:off x="8117" y="2807602"/>
            <a:ext cx="2160000" cy="1368000"/>
            <a:chOff x="5068390" y="3671397"/>
            <a:chExt cx="1419910" cy="1292144"/>
          </a:xfrm>
        </p:grpSpPr>
        <p:sp>
          <p:nvSpPr>
            <p:cNvPr id="31" name="爆発 1 30"/>
            <p:cNvSpPr/>
            <p:nvPr/>
          </p:nvSpPr>
          <p:spPr>
            <a:xfrm>
              <a:off x="5068390" y="3671397"/>
              <a:ext cx="1419910" cy="1292144"/>
            </a:xfrm>
            <a:prstGeom prst="irregularSeal1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5098565" y="4099437"/>
              <a:ext cx="1359561" cy="4360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/>
                <a:t>※</a:t>
              </a:r>
              <a:r>
                <a:rPr lang="ja-JP" altLang="en-US" sz="1200" dirty="0" smtClean="0"/>
                <a:t> ガスを止める</a:t>
              </a:r>
              <a:endParaRPr lang="en-US" altLang="ja-JP" sz="1200" dirty="0"/>
            </a:p>
            <a:p>
              <a:r>
                <a:rPr lang="en-US" altLang="ja-JP" sz="1200" dirty="0" smtClean="0"/>
                <a:t>※</a:t>
              </a:r>
              <a:r>
                <a:rPr lang="ja-JP" altLang="en-US" sz="1200" dirty="0" smtClean="0"/>
                <a:t> エレベーターは利用しない</a:t>
              </a:r>
              <a:endParaRPr lang="ja-JP" altLang="en-US" sz="1200" dirty="0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388604" y="137389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地震時</a:t>
            </a:r>
            <a:r>
              <a:rPr lang="ja-JP" altLang="en-US" sz="3200" dirty="0">
                <a:latin typeface="小塚ゴシック Pro H" panose="020B0800000000000000" pitchFamily="34" charset="-128"/>
                <a:ea typeface="小塚ゴシック Pro H" panose="020B0800000000000000" pitchFamily="34" charset="-128"/>
              </a:rPr>
              <a:t>対応マニュアル（入居企業用）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833" y="99404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地震</a:t>
            </a:r>
            <a:r>
              <a:rPr lang="ja-JP" alt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発生</a:t>
            </a:r>
            <a:endParaRPr lang="ja-JP" altLang="en-US" sz="3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3240229" y="1696775"/>
            <a:ext cx="900000" cy="380783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512229" y="2090728"/>
            <a:ext cx="5258934" cy="5922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揺れが収まるまで、</a:t>
            </a:r>
            <a:r>
              <a:rPr lang="ja-JP" altLang="en-US" sz="28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机の下に避難</a:t>
            </a:r>
            <a:endParaRPr lang="ja-JP" altLang="en-US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6690928" y="2989862"/>
            <a:ext cx="3167108" cy="1152000"/>
            <a:chOff x="6171144" y="5191396"/>
            <a:chExt cx="3167108" cy="1152000"/>
          </a:xfrm>
        </p:grpSpPr>
        <p:sp>
          <p:nvSpPr>
            <p:cNvPr id="15" name="角丸四角形 14"/>
            <p:cNvSpPr/>
            <p:nvPr/>
          </p:nvSpPr>
          <p:spPr>
            <a:xfrm>
              <a:off x="6171144" y="5191396"/>
              <a:ext cx="3167108" cy="1152000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84825" y="5274954"/>
              <a:ext cx="3153427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避難する時は・・・</a:t>
              </a:r>
              <a:endParaRPr lang="en-US" altLang="ja-JP" dirty="0"/>
            </a:p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2000" b="1" dirty="0">
                  <a:solidFill>
                    <a:srgbClr val="FF0000"/>
                  </a:solidFill>
                </a:rPr>
                <a:t>人命第一</a:t>
              </a:r>
              <a:endParaRPr lang="en-US" altLang="ja-JP" sz="2000" b="1" dirty="0">
                <a:solidFill>
                  <a:srgbClr val="FF0000"/>
                </a:solidFill>
              </a:endParaRPr>
            </a:p>
            <a:p>
              <a:pPr marL="342900" indent="-342900">
                <a:buFont typeface="Wingdings" panose="05000000000000000000" pitchFamily="2" charset="2"/>
                <a:buChar char="l"/>
              </a:pPr>
              <a:r>
                <a:rPr lang="ja-JP" altLang="en-US" sz="2000" dirty="0"/>
                <a:t>エレベーターは</a:t>
              </a:r>
              <a:r>
                <a:rPr lang="ja-JP" altLang="en-US" sz="2000" dirty="0" smtClean="0"/>
                <a:t>使わない</a:t>
              </a:r>
              <a:endParaRPr lang="en-US" altLang="ja-JP" sz="2000" dirty="0"/>
            </a:p>
          </p:txBody>
        </p:sp>
      </p:grpSp>
      <p:grpSp>
        <p:nvGrpSpPr>
          <p:cNvPr id="1025" name="グループ化 1024"/>
          <p:cNvGrpSpPr/>
          <p:nvPr/>
        </p:nvGrpSpPr>
        <p:grpSpPr>
          <a:xfrm>
            <a:off x="6749751" y="4481647"/>
            <a:ext cx="2989921" cy="1913590"/>
            <a:chOff x="-6104984" y="4979024"/>
            <a:chExt cx="2989921" cy="1913590"/>
          </a:xfrm>
        </p:grpSpPr>
        <p:sp>
          <p:nvSpPr>
            <p:cNvPr id="5" name="正方形/長方形 4"/>
            <p:cNvSpPr/>
            <p:nvPr/>
          </p:nvSpPr>
          <p:spPr>
            <a:xfrm>
              <a:off x="-6104983" y="4994766"/>
              <a:ext cx="2989920" cy="189784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-6104984" y="4979024"/>
              <a:ext cx="292740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600" dirty="0">
                  <a:solidFill>
                    <a:srgbClr val="FF0000"/>
                  </a:solidFill>
                </a:rPr>
                <a:t>避難場所：ビル北側駐車場付近</a:t>
              </a: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-5349507" y="6180004"/>
              <a:ext cx="1584275" cy="6202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b="1" dirty="0">
                  <a:latin typeface="小塚ゴシック Pr6N L" pitchFamily="34" charset="-128"/>
                  <a:ea typeface="小塚ゴシック Pr6N L" pitchFamily="34" charset="-128"/>
                </a:rPr>
                <a:t>P3</a:t>
              </a:r>
              <a:r>
                <a:rPr lang="ja-JP" altLang="en-US" b="1" dirty="0">
                  <a:latin typeface="小塚ゴシック Pr6N L" pitchFamily="34" charset="-128"/>
                  <a:ea typeface="小塚ゴシック Pr6N L" pitchFamily="34" charset="-128"/>
                </a:rPr>
                <a:t>棟</a:t>
              </a: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-4459727" y="5591327"/>
              <a:ext cx="1220776" cy="36846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-5600326" y="5626076"/>
              <a:ext cx="422275" cy="33371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-5600326" y="5358406"/>
              <a:ext cx="2348675" cy="4024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dirty="0">
                  <a:latin typeface="小塚ゴシック Pr6N L" pitchFamily="34" charset="-128"/>
                  <a:ea typeface="小塚ゴシック Pr6N L" pitchFamily="34" charset="-128"/>
                </a:rPr>
                <a:t>P2</a:t>
              </a:r>
              <a:r>
                <a:rPr lang="ja-JP" altLang="en-US" dirty="0">
                  <a:latin typeface="小塚ゴシック Pr6N L" pitchFamily="34" charset="-128"/>
                  <a:ea typeface="小塚ゴシック Pr6N L" pitchFamily="34" charset="-128"/>
                </a:rPr>
                <a:t>棟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-5771962" y="6455336"/>
              <a:ext cx="337846" cy="32522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000" dirty="0">
                  <a:solidFill>
                    <a:schemeClr val="bg2">
                      <a:lumMod val="10000"/>
                    </a:schemeClr>
                  </a:solidFill>
                </a:rPr>
                <a:t>駐輪場</a:t>
              </a: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-3643451" y="6180004"/>
              <a:ext cx="468000" cy="396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200" b="1" dirty="0"/>
                <a:t>避難場所</a:t>
              </a:r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-3913499" y="5304878"/>
              <a:ext cx="504048" cy="864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7169793" y="525165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駐車場</a:t>
            </a:r>
            <a:endParaRPr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656542" y="5258745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駐車場</a:t>
            </a:r>
            <a:endParaRPr lang="ja-JP" altLang="en-US" sz="1200" dirty="0"/>
          </a:p>
        </p:txBody>
      </p:sp>
      <p:pic>
        <p:nvPicPr>
          <p:cNvPr id="43" name="Picture 2" descr="C:\Users\uchiyama\AppData\Local\Microsoft\Windows\Temporary Internet Files\Content.IE5\JY2GGTG2\MC9000567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659" y="710733"/>
            <a:ext cx="97378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正方形/長方形 53"/>
          <p:cNvSpPr/>
          <p:nvPr/>
        </p:nvSpPr>
        <p:spPr>
          <a:xfrm>
            <a:off x="7014409" y="1330465"/>
            <a:ext cx="2565126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大きな地震では</a:t>
            </a:r>
            <a:endParaRPr lang="en-US" altLang="ja-JP" sz="1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椅子</a:t>
            </a:r>
            <a:r>
              <a:rPr lang="ja-JP" alt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が横</a:t>
            </a:r>
            <a:r>
              <a:rPr lang="ja-JP" altLang="en-US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からぶつかってきます。</a:t>
            </a:r>
            <a:endParaRPr lang="en-US" altLang="ja-JP" sz="1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机の上や棚から物が落ちてきます</a:t>
            </a:r>
            <a:endParaRPr lang="en-US" altLang="ja-JP" sz="13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本棚が倒れてきます。</a:t>
            </a:r>
            <a:endParaRPr lang="ja-JP" altLang="en-US" sz="1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2253923" y="2927110"/>
            <a:ext cx="2958893" cy="559863"/>
            <a:chOff x="1994107" y="3720864"/>
            <a:chExt cx="2958893" cy="559863"/>
          </a:xfrm>
        </p:grpSpPr>
        <p:sp>
          <p:nvSpPr>
            <p:cNvPr id="49" name="下矢印 48"/>
            <p:cNvSpPr/>
            <p:nvPr/>
          </p:nvSpPr>
          <p:spPr>
            <a:xfrm>
              <a:off x="1994107" y="3720864"/>
              <a:ext cx="2958893" cy="559863"/>
            </a:xfrm>
            <a:prstGeom prst="downArrow">
              <a:avLst>
                <a:gd name="adj1" fmla="val 57157"/>
                <a:gd name="adj2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/>
              </a:solidFill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038011" y="3778459"/>
              <a:ext cx="28710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2">
                      <a:lumMod val="75000"/>
                    </a:schemeClr>
                  </a:solidFill>
                </a:rPr>
                <a:t>“</a:t>
              </a:r>
              <a:r>
                <a:rPr kumimoji="1" lang="ja-JP" altLang="en-US" sz="1600" b="1" dirty="0" smtClean="0">
                  <a:solidFill>
                    <a:schemeClr val="tx2"/>
                  </a:solidFill>
                </a:rPr>
                <a:t>必要があれば</a:t>
              </a:r>
              <a:r>
                <a:rPr kumimoji="1" lang="ja-JP" altLang="en-US" sz="1600" b="1" dirty="0" smtClean="0">
                  <a:solidFill>
                    <a:schemeClr val="tx2">
                      <a:lumMod val="75000"/>
                    </a:schemeClr>
                  </a:solidFill>
                </a:rPr>
                <a:t>”</a:t>
              </a:r>
              <a:endParaRPr kumimoji="1" lang="ja-JP" altLang="en-US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945236" y="3534878"/>
            <a:ext cx="560577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外へ避難</a:t>
            </a:r>
            <a:r>
              <a:rPr lang="ja-JP" altLang="en-US" sz="2800" dirty="0" smtClean="0"/>
              <a:t>、ビル北側駐車場付近</a:t>
            </a:r>
            <a:endParaRPr lang="en-US" altLang="ja-JP" sz="2800" dirty="0" smtClean="0"/>
          </a:p>
          <a:p>
            <a:r>
              <a:rPr lang="ja-JP" altLang="en-US" sz="1600" dirty="0" smtClean="0"/>
              <a:t>避難先ではそれぞれ点呼をとり、</a:t>
            </a:r>
            <a:r>
              <a:rPr lang="en-US" altLang="ja-JP" sz="1600" dirty="0" smtClean="0"/>
              <a:t>PARC</a:t>
            </a:r>
            <a:r>
              <a:rPr lang="ja-JP" altLang="en-US" sz="1600" dirty="0" smtClean="0"/>
              <a:t>スタッフに伝えてください。</a:t>
            </a:r>
            <a:endParaRPr lang="en-US" altLang="ja-JP" sz="1600" dirty="0" smtClean="0"/>
          </a:p>
          <a:p>
            <a:r>
              <a:rPr lang="ja-JP" altLang="en-US" sz="1600" dirty="0" smtClean="0"/>
              <a:t>災害本部へ報告し、対応します。</a:t>
            </a:r>
            <a:endParaRPr lang="en-US" altLang="ja-JP" sz="1600" dirty="0" smtClean="0"/>
          </a:p>
          <a:p>
            <a:endParaRPr lang="en-US" altLang="ja-JP" dirty="0" smtClean="0"/>
          </a:p>
        </p:txBody>
      </p:sp>
      <p:sp>
        <p:nvSpPr>
          <p:cNvPr id="62" name="円/楕円 61"/>
          <p:cNvSpPr/>
          <p:nvPr/>
        </p:nvSpPr>
        <p:spPr>
          <a:xfrm>
            <a:off x="1217784" y="5373359"/>
            <a:ext cx="5041787" cy="822883"/>
          </a:xfrm>
          <a:prstGeom prst="ellipse">
            <a:avLst/>
          </a:prstGeom>
          <a:solidFill>
            <a:srgbClr val="FF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角丸四角形 41"/>
          <p:cNvSpPr/>
          <p:nvPr/>
        </p:nvSpPr>
        <p:spPr>
          <a:xfrm>
            <a:off x="1575084" y="4750096"/>
            <a:ext cx="4684487" cy="1764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</a:rPr>
              <a:t>火災時対応マニュアルに従う</a:t>
            </a:r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4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大規模震災時は救急・消防が来られません</a:t>
            </a:r>
            <a:endParaRPr lang="en-US" altLang="ja-JP" sz="2400" b="1" dirty="0" smtClean="0">
              <a:solidFill>
                <a:srgbClr val="FF0000"/>
              </a:solidFill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2368047" y="4720497"/>
            <a:ext cx="2958893" cy="559863"/>
            <a:chOff x="1994107" y="3720864"/>
            <a:chExt cx="2958893" cy="559863"/>
          </a:xfrm>
        </p:grpSpPr>
        <p:sp>
          <p:nvSpPr>
            <p:cNvPr id="67" name="下矢印 66"/>
            <p:cNvSpPr/>
            <p:nvPr/>
          </p:nvSpPr>
          <p:spPr>
            <a:xfrm>
              <a:off x="1994107" y="3720864"/>
              <a:ext cx="2958893" cy="559863"/>
            </a:xfrm>
            <a:prstGeom prst="downArrow">
              <a:avLst>
                <a:gd name="adj1" fmla="val 57157"/>
                <a:gd name="adj2" fmla="val 50000"/>
              </a:avLst>
            </a:prstGeom>
            <a:solidFill>
              <a:srgbClr val="FFD9D9"/>
            </a:solidFill>
            <a:ln w="28575">
              <a:solidFill>
                <a:srgbClr val="FF9F9F"/>
              </a:solidFill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2038011" y="3740935"/>
              <a:ext cx="28710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dirty="0" smtClean="0">
                  <a:solidFill>
                    <a:srgbClr val="FF0000"/>
                  </a:solidFill>
                </a:rPr>
                <a:t>火災発生</a:t>
              </a:r>
              <a:r>
                <a:rPr lang="ja-JP" altLang="en-US" sz="1600" b="1" dirty="0" smtClean="0">
                  <a:solidFill>
                    <a:srgbClr val="FF0000"/>
                  </a:solidFill>
                </a:rPr>
                <a:t>の場合</a:t>
              </a:r>
              <a:endParaRPr kumimoji="1" lang="ja-JP" alt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7739180" y="111278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注意</a:t>
            </a:r>
            <a:endParaRPr kumimoji="1" lang="ja-JP" altLang="en-US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7" name="図 46" descr="C:\Users\PARC_tec2\AppData\Local\Microsoft\Windows\Temporary Internet Files\Content.IE5\MDKCUOO5\MC900383598[1].wmf"/>
          <p:cNvPicPr>
            <a:picLocks noChangeAspect="1" noChangeArrowheads="1"/>
          </p:cNvPicPr>
          <p:nvPr/>
        </p:nvPicPr>
        <p:blipFill rotWithShape="1">
          <a:blip r:embed="rId3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7" t="57215"/>
          <a:stretch/>
        </p:blipFill>
        <p:spPr bwMode="auto">
          <a:xfrm rot="20908869">
            <a:off x="2329315" y="4452310"/>
            <a:ext cx="603781" cy="756000"/>
          </a:xfrm>
          <a:custGeom>
            <a:avLst/>
            <a:gdLst>
              <a:gd name="connsiteX0" fmla="*/ 275911 w 548836"/>
              <a:gd name="connsiteY0" fmla="*/ 0 h 692868"/>
              <a:gd name="connsiteX1" fmla="*/ 548836 w 548836"/>
              <a:gd name="connsiteY1" fmla="*/ 0 h 692868"/>
              <a:gd name="connsiteX2" fmla="*/ 548836 w 548836"/>
              <a:gd name="connsiteY2" fmla="*/ 692868 h 692868"/>
              <a:gd name="connsiteX3" fmla="*/ 2986 w 548836"/>
              <a:gd name="connsiteY3" fmla="*/ 692868 h 692868"/>
              <a:gd name="connsiteX4" fmla="*/ 2986 w 548836"/>
              <a:gd name="connsiteY4" fmla="*/ 264552 h 692868"/>
              <a:gd name="connsiteX5" fmla="*/ 275911 w 548836"/>
              <a:gd name="connsiteY5" fmla="*/ 264552 h 692868"/>
              <a:gd name="connsiteX6" fmla="*/ 0 w 548836"/>
              <a:gd name="connsiteY6" fmla="*/ 0 h 692868"/>
              <a:gd name="connsiteX7" fmla="*/ 2986 w 548836"/>
              <a:gd name="connsiteY7" fmla="*/ 0 h 692868"/>
              <a:gd name="connsiteX8" fmla="*/ 2986 w 548836"/>
              <a:gd name="connsiteY8" fmla="*/ 264552 h 692868"/>
              <a:gd name="connsiteX9" fmla="*/ 0 w 548836"/>
              <a:gd name="connsiteY9" fmla="*/ 264552 h 69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8836" h="692868">
                <a:moveTo>
                  <a:pt x="275911" y="0"/>
                </a:moveTo>
                <a:lnTo>
                  <a:pt x="548836" y="0"/>
                </a:lnTo>
                <a:lnTo>
                  <a:pt x="548836" y="692868"/>
                </a:lnTo>
                <a:lnTo>
                  <a:pt x="2986" y="692868"/>
                </a:lnTo>
                <a:lnTo>
                  <a:pt x="2986" y="264552"/>
                </a:lnTo>
                <a:lnTo>
                  <a:pt x="275911" y="264552"/>
                </a:lnTo>
                <a:close/>
                <a:moveTo>
                  <a:pt x="0" y="0"/>
                </a:moveTo>
                <a:lnTo>
                  <a:pt x="2986" y="0"/>
                </a:lnTo>
                <a:lnTo>
                  <a:pt x="2986" y="264552"/>
                </a:lnTo>
                <a:lnTo>
                  <a:pt x="0" y="26455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テキスト ボックス 39"/>
          <p:cNvSpPr txBox="1"/>
          <p:nvPr/>
        </p:nvSpPr>
        <p:spPr>
          <a:xfrm>
            <a:off x="9180000" y="360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 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912149" y="244699"/>
            <a:ext cx="997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2015/2/18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238</Words>
  <Application>Microsoft Office PowerPoint</Application>
  <PresentationFormat>A4 210 x 297 mm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メイリオ</vt:lpstr>
      <vt:lpstr>小塚ゴシック Pr6N L</vt:lpstr>
      <vt:lpstr>小塚ゴシック Pro H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otono</dc:creator>
  <cp:lastModifiedBy>otono</cp:lastModifiedBy>
  <cp:revision>18</cp:revision>
  <cp:lastPrinted>2015-02-17T09:18:55Z</cp:lastPrinted>
  <dcterms:created xsi:type="dcterms:W3CDTF">2015-02-17T05:25:41Z</dcterms:created>
  <dcterms:modified xsi:type="dcterms:W3CDTF">2015-02-18T01:01:41Z</dcterms:modified>
</cp:coreProperties>
</file>