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C864-74C1-4674-8BC3-13D1C9674CB1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A9722-866E-4612-9CA0-189F021B3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056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C864-74C1-4674-8BC3-13D1C9674CB1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A9722-866E-4612-9CA0-189F021B3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370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C864-74C1-4674-8BC3-13D1C9674CB1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A9722-866E-4612-9CA0-189F021B3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550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C864-74C1-4674-8BC3-13D1C9674CB1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A9722-866E-4612-9CA0-189F021B3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2736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C864-74C1-4674-8BC3-13D1C9674CB1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A9722-866E-4612-9CA0-189F021B3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813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C864-74C1-4674-8BC3-13D1C9674CB1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A9722-866E-4612-9CA0-189F021B3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181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C864-74C1-4674-8BC3-13D1C9674CB1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A9722-866E-4612-9CA0-189F021B3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623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C864-74C1-4674-8BC3-13D1C9674CB1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A9722-866E-4612-9CA0-189F021B3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7804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C864-74C1-4674-8BC3-13D1C9674CB1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A9722-866E-4612-9CA0-189F021B3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162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C864-74C1-4674-8BC3-13D1C9674CB1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A9722-866E-4612-9CA0-189F021B3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108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C864-74C1-4674-8BC3-13D1C9674CB1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A9722-866E-4612-9CA0-189F021B3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70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BC864-74C1-4674-8BC3-13D1C9674CB1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A9722-866E-4612-9CA0-189F021B3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691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518864" y="1977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緊急連絡網</a:t>
            </a:r>
            <a:endParaRPr lang="en-US" altLang="ja-JP" dirty="0" smtClean="0"/>
          </a:p>
          <a:p>
            <a:r>
              <a:rPr lang="ja-JP" altLang="en-US" sz="2400" dirty="0" smtClean="0"/>
              <a:t>（入居・利用者用）</a:t>
            </a:r>
            <a:endParaRPr lang="ja-JP" altLang="en-US" sz="2400" dirty="0"/>
          </a:p>
        </p:txBody>
      </p:sp>
      <p:sp>
        <p:nvSpPr>
          <p:cNvPr id="6" name="正方形/長方形 5"/>
          <p:cNvSpPr/>
          <p:nvPr/>
        </p:nvSpPr>
        <p:spPr>
          <a:xfrm>
            <a:off x="3851920" y="1727805"/>
            <a:ext cx="2448272" cy="64807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</a:rPr>
              <a:t>火災・災害・侵入（機械警備）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400" b="1" u="sng" dirty="0" smtClean="0">
                <a:solidFill>
                  <a:schemeClr val="accent5"/>
                </a:solidFill>
              </a:rPr>
              <a:t>警報機発報</a:t>
            </a:r>
            <a:endParaRPr kumimoji="1" lang="ja-JP" altLang="en-US" sz="2400" b="1" u="sng" dirty="0">
              <a:solidFill>
                <a:schemeClr val="accent5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67544" y="3319386"/>
            <a:ext cx="2922832" cy="9737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accent5"/>
                </a:solidFill>
              </a:rPr>
              <a:t>警察</a:t>
            </a:r>
            <a:r>
              <a:rPr kumimoji="1" lang="en-US" altLang="ja-JP" sz="1400" dirty="0" smtClean="0"/>
              <a:t>(110)</a:t>
            </a:r>
            <a:r>
              <a:rPr kumimoji="1" lang="ja-JP" altLang="en-US" dirty="0" smtClean="0"/>
              <a:t>・</a:t>
            </a:r>
            <a:r>
              <a:rPr kumimoji="1" lang="ja-JP" altLang="en-US" b="1" dirty="0" smtClean="0">
                <a:solidFill>
                  <a:schemeClr val="accent5"/>
                </a:solidFill>
              </a:rPr>
              <a:t>消防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・</a:t>
            </a:r>
            <a:r>
              <a:rPr kumimoji="1" lang="ja-JP" altLang="en-US" b="1" dirty="0" smtClean="0">
                <a:solidFill>
                  <a:schemeClr val="accent5"/>
                </a:solidFill>
              </a:rPr>
              <a:t>救急車</a:t>
            </a:r>
            <a:r>
              <a:rPr kumimoji="1" lang="en-US" altLang="ja-JP" sz="1400" dirty="0" smtClean="0"/>
              <a:t>(119)</a:t>
            </a:r>
            <a:endParaRPr lang="en-US" altLang="ja-JP" sz="1400" dirty="0"/>
          </a:p>
          <a:p>
            <a:pPr algn="ctr"/>
            <a:endParaRPr kumimoji="1" lang="ja-JP" altLang="en-US" sz="1400" dirty="0"/>
          </a:p>
        </p:txBody>
      </p:sp>
      <p:sp>
        <p:nvSpPr>
          <p:cNvPr id="8" name="正方形/長方形 7"/>
          <p:cNvSpPr/>
          <p:nvPr/>
        </p:nvSpPr>
        <p:spPr>
          <a:xfrm>
            <a:off x="6875498" y="5085184"/>
            <a:ext cx="2088990" cy="165618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</a:rPr>
              <a:t>安全衛生</a:t>
            </a:r>
            <a:r>
              <a:rPr lang="ja-JP" altLang="en-US" sz="1400" b="1" dirty="0">
                <a:solidFill>
                  <a:schemeClr val="tx1"/>
                </a:solidFill>
              </a:rPr>
              <a:t>管理部</a:t>
            </a:r>
            <a:endParaRPr lang="en-US" altLang="ja-JP" sz="14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06-6879-3255</a:t>
            </a:r>
          </a:p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&lt;</a:t>
            </a:r>
            <a:r>
              <a:rPr lang="ja-JP" altLang="en-US" sz="1400" dirty="0" smtClean="0">
                <a:solidFill>
                  <a:schemeClr val="tx1"/>
                </a:solidFill>
              </a:rPr>
              <a:t>内：</a:t>
            </a:r>
            <a:r>
              <a:rPr lang="en-US" altLang="ja-JP" sz="1400" dirty="0" smtClean="0">
                <a:solidFill>
                  <a:schemeClr val="tx1"/>
                </a:solidFill>
              </a:rPr>
              <a:t>4023/4027&gt;</a:t>
            </a: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</a:rPr>
              <a:t>（夜間・休日）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090-6826-2804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6875498" y="2705717"/>
            <a:ext cx="2088990" cy="122733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accent5"/>
                </a:solidFill>
              </a:rPr>
              <a:t>工学研究科警備員</a:t>
            </a:r>
            <a:endParaRPr lang="en-US" altLang="ja-JP" b="1" dirty="0" smtClean="0">
              <a:solidFill>
                <a:schemeClr val="accent5"/>
              </a:solidFill>
            </a:endParaRPr>
          </a:p>
          <a:p>
            <a:pPr algn="ctr"/>
            <a:r>
              <a:rPr kumimoji="1" lang="en-US" altLang="ja-JP" dirty="0" smtClean="0"/>
              <a:t>06-6879-7230</a:t>
            </a:r>
          </a:p>
          <a:p>
            <a:pPr algn="ctr"/>
            <a:r>
              <a:rPr lang="ja-JP" altLang="en-US" sz="1400" dirty="0" smtClean="0"/>
              <a:t>＜内</a:t>
            </a:r>
            <a:r>
              <a:rPr lang="en-US" altLang="ja-JP" sz="1400" dirty="0" smtClean="0"/>
              <a:t>7230</a:t>
            </a:r>
            <a:r>
              <a:rPr lang="ja-JP" altLang="en-US" sz="1400" dirty="0" smtClean="0"/>
              <a:t>＞</a:t>
            </a:r>
            <a:endParaRPr lang="en-US" altLang="ja-JP" sz="1400" dirty="0" smtClean="0"/>
          </a:p>
          <a:p>
            <a:pPr algn="ctr"/>
            <a:r>
              <a:rPr lang="en-US" altLang="ja-JP" sz="900" dirty="0">
                <a:solidFill>
                  <a:schemeClr val="accent2"/>
                </a:solidFill>
              </a:rPr>
              <a:t>※</a:t>
            </a:r>
            <a:r>
              <a:rPr lang="ja-JP" altLang="en-US" sz="900" dirty="0">
                <a:solidFill>
                  <a:schemeClr val="accent2"/>
                </a:solidFill>
              </a:rPr>
              <a:t>　夜間休日の際</a:t>
            </a:r>
            <a:r>
              <a:rPr lang="ja-JP" altLang="en-US" sz="900" dirty="0" smtClean="0">
                <a:solidFill>
                  <a:schemeClr val="accent2"/>
                </a:solidFill>
              </a:rPr>
              <a:t>の、緊急を要するビル</a:t>
            </a:r>
            <a:r>
              <a:rPr lang="ja-JP" altLang="en-US" sz="900" dirty="0">
                <a:solidFill>
                  <a:schemeClr val="accent2"/>
                </a:solidFill>
              </a:rPr>
              <a:t>設備</a:t>
            </a:r>
            <a:r>
              <a:rPr lang="ja-JP" altLang="en-US" sz="900" dirty="0" smtClean="0">
                <a:solidFill>
                  <a:schemeClr val="accent2"/>
                </a:solidFill>
              </a:rPr>
              <a:t>不具合やカードキー閉じ込め等</a:t>
            </a:r>
            <a:r>
              <a:rPr lang="ja-JP" altLang="en-US" sz="900" dirty="0">
                <a:solidFill>
                  <a:schemeClr val="accent2"/>
                </a:solidFill>
              </a:rPr>
              <a:t>は</a:t>
            </a:r>
            <a:r>
              <a:rPr lang="ja-JP" altLang="en-US" sz="900" dirty="0" smtClean="0">
                <a:solidFill>
                  <a:schemeClr val="accent2"/>
                </a:solidFill>
              </a:rPr>
              <a:t>こちらへ連絡</a:t>
            </a:r>
            <a:endParaRPr lang="en-US" altLang="ja-JP" sz="900" dirty="0">
              <a:solidFill>
                <a:schemeClr val="accent2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983303" y="4689140"/>
            <a:ext cx="2748938" cy="104411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500"/>
              </a:lnSpc>
            </a:pPr>
            <a:r>
              <a:rPr kumimoji="1" lang="ja-JP" altLang="en-US" sz="1200" b="1" dirty="0" smtClean="0"/>
              <a:t>　　　坂井　副センター長  </a:t>
            </a:r>
            <a:r>
              <a:rPr kumimoji="1" lang="en-US" altLang="ja-JP" sz="1100" b="1" dirty="0" smtClean="0"/>
              <a:t>&lt;</a:t>
            </a:r>
            <a:r>
              <a:rPr kumimoji="1" lang="ja-JP" altLang="en-US" sz="1100" b="1" dirty="0" smtClean="0"/>
              <a:t>内</a:t>
            </a:r>
            <a:r>
              <a:rPr kumimoji="1" lang="en-US" altLang="ja-JP" sz="1100" b="1" dirty="0" smtClean="0"/>
              <a:t>7927&gt;</a:t>
            </a:r>
          </a:p>
          <a:p>
            <a:pPr algn="ctr">
              <a:lnSpc>
                <a:spcPts val="1500"/>
              </a:lnSpc>
            </a:pPr>
            <a:r>
              <a:rPr kumimoji="1" lang="en-US" altLang="ja-JP" sz="1400" b="1" dirty="0" smtClean="0"/>
              <a:t>090-8999-6530</a:t>
            </a:r>
          </a:p>
          <a:p>
            <a:pPr>
              <a:lnSpc>
                <a:spcPts val="1500"/>
              </a:lnSpc>
            </a:pPr>
            <a:r>
              <a:rPr lang="ja-JP" altLang="en-US" sz="1200" dirty="0" smtClean="0"/>
              <a:t>　　　　</a:t>
            </a:r>
            <a:endParaRPr kumimoji="1" lang="en-US" altLang="ja-JP" sz="1100" b="1" dirty="0" smtClean="0"/>
          </a:p>
        </p:txBody>
      </p:sp>
      <p:sp>
        <p:nvSpPr>
          <p:cNvPr id="11" name="正方形/長方形 10"/>
          <p:cNvSpPr/>
          <p:nvPr/>
        </p:nvSpPr>
        <p:spPr>
          <a:xfrm>
            <a:off x="3911295" y="3032956"/>
            <a:ext cx="2305014" cy="133214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accent5"/>
                </a:solidFill>
              </a:rPr>
              <a:t>セコム</a:t>
            </a:r>
            <a:endParaRPr kumimoji="1" lang="en-US" altLang="ja-JP" sz="2400" b="1" dirty="0" smtClean="0">
              <a:solidFill>
                <a:schemeClr val="accent5"/>
              </a:solidFill>
            </a:endParaRPr>
          </a:p>
          <a:p>
            <a:pPr algn="ctr"/>
            <a:endParaRPr kumimoji="1" lang="en-US" altLang="ja-JP" sz="1200" dirty="0" smtClean="0"/>
          </a:p>
          <a:p>
            <a:pPr algn="ctr"/>
            <a:r>
              <a:rPr lang="en-US" altLang="ja-JP" dirty="0" smtClean="0"/>
              <a:t>072-749-4056</a:t>
            </a:r>
          </a:p>
          <a:p>
            <a:pPr algn="ctr"/>
            <a:endParaRPr lang="en-US" altLang="ja-JP" sz="1200" dirty="0" smtClean="0"/>
          </a:p>
          <a:p>
            <a:pPr algn="ctr"/>
            <a:r>
              <a:rPr lang="ja-JP" altLang="en-US" sz="1200" dirty="0"/>
              <a:t>お客</a:t>
            </a:r>
            <a:r>
              <a:rPr lang="ja-JP" altLang="en-US" sz="1200" dirty="0" smtClean="0"/>
              <a:t>様コード  </a:t>
            </a:r>
            <a:r>
              <a:rPr kumimoji="1" lang="en-US" altLang="ja-JP" sz="1200" dirty="0" smtClean="0"/>
              <a:t>522885</a:t>
            </a:r>
            <a:endParaRPr kumimoji="1" lang="ja-JP" altLang="en-US" sz="1200" dirty="0"/>
          </a:p>
        </p:txBody>
      </p:sp>
      <p:sp>
        <p:nvSpPr>
          <p:cNvPr id="12" name="正方形/長方形 11"/>
          <p:cNvSpPr/>
          <p:nvPr/>
        </p:nvSpPr>
        <p:spPr>
          <a:xfrm>
            <a:off x="3982544" y="6068030"/>
            <a:ext cx="2461663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500"/>
              </a:lnSpc>
            </a:pPr>
            <a:r>
              <a:rPr lang="ja-JP" altLang="en-US" sz="1600" dirty="0"/>
              <a:t>　</a:t>
            </a:r>
            <a:r>
              <a:rPr lang="ja-JP" altLang="en-US" sz="1200" b="1" dirty="0"/>
              <a:t>井上</a:t>
            </a:r>
            <a:r>
              <a:rPr lang="ja-JP" altLang="en-US" sz="1600" b="1" dirty="0"/>
              <a:t>　</a:t>
            </a:r>
            <a:r>
              <a:rPr lang="ja-JP" altLang="en-US" sz="1200" b="1" dirty="0"/>
              <a:t>センター長</a:t>
            </a:r>
            <a:r>
              <a:rPr lang="ja-JP" altLang="en-US" sz="1600" b="1" dirty="0"/>
              <a:t>  </a:t>
            </a:r>
            <a:r>
              <a:rPr lang="en-US" altLang="ja-JP" sz="1400" b="1" dirty="0"/>
              <a:t>&lt;</a:t>
            </a:r>
            <a:r>
              <a:rPr lang="ja-JP" altLang="en-US" sz="1400" b="1" dirty="0"/>
              <a:t>内</a:t>
            </a:r>
            <a:r>
              <a:rPr lang="en-US" altLang="ja-JP" sz="1400" b="1" dirty="0"/>
              <a:t>4615&gt;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79512" y="1727805"/>
            <a:ext cx="2448272" cy="64807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</a:rPr>
              <a:t>火災・災害・事件・事故</a:t>
            </a:r>
            <a:endParaRPr lang="en-US" altLang="ja-JP" sz="14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400" b="1" u="sng" dirty="0" smtClean="0">
                <a:solidFill>
                  <a:schemeClr val="accent5"/>
                </a:solidFill>
              </a:rPr>
              <a:t>発見者</a:t>
            </a:r>
            <a:endParaRPr kumimoji="1" lang="ja-JP" altLang="en-US" sz="2400" b="1" u="sng" dirty="0">
              <a:solidFill>
                <a:schemeClr val="accent5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07504" y="4771886"/>
            <a:ext cx="3528392" cy="1944216"/>
          </a:xfrm>
          <a:prstGeom prst="rect">
            <a:avLst/>
          </a:prstGeom>
          <a:ln w="76200" cmpd="thickThin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accent5"/>
                </a:solidFill>
              </a:rPr>
              <a:t>部屋管理責任者</a:t>
            </a:r>
            <a:endParaRPr kumimoji="1" lang="en-US" altLang="ja-JP" b="1" dirty="0" smtClean="0">
              <a:solidFill>
                <a:schemeClr val="accent5"/>
              </a:solidFill>
            </a:endParaRPr>
          </a:p>
          <a:p>
            <a:pPr algn="ctr"/>
            <a:r>
              <a:rPr lang="ja-JP" altLang="en-US" sz="1100" dirty="0">
                <a:solidFill>
                  <a:schemeClr val="accent5"/>
                </a:solidFill>
              </a:rPr>
              <a:t>（</a:t>
            </a:r>
            <a:r>
              <a:rPr lang="ja-JP" altLang="en-US" sz="1100" dirty="0" smtClean="0">
                <a:solidFill>
                  <a:schemeClr val="accent5"/>
                </a:solidFill>
              </a:rPr>
              <a:t>各部屋で設定、記入してください）</a:t>
            </a:r>
            <a:endParaRPr kumimoji="1" lang="en-US" altLang="ja-JP" dirty="0" smtClean="0">
              <a:solidFill>
                <a:schemeClr val="accent5"/>
              </a:solidFill>
            </a:endParaRPr>
          </a:p>
          <a:p>
            <a:pPr algn="ctr"/>
            <a:endParaRPr kumimoji="1" lang="en-US" altLang="ja-JP" dirty="0" smtClean="0"/>
          </a:p>
          <a:p>
            <a:r>
              <a:rPr lang="ja-JP" altLang="en-US" dirty="0" smtClean="0"/>
              <a:t>氏名：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kumimoji="1" lang="en-US" altLang="ja-JP" dirty="0" smtClean="0"/>
              <a:t>TEL</a:t>
            </a:r>
            <a:r>
              <a:rPr kumimoji="1" lang="ja-JP" altLang="en-US" dirty="0" smtClean="0"/>
              <a:t>：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cxnSp>
        <p:nvCxnSpPr>
          <p:cNvPr id="15" name="直線矢印コネクタ 14"/>
          <p:cNvCxnSpPr>
            <a:stCxn id="13" idx="2"/>
            <a:endCxn id="7" idx="0"/>
          </p:cNvCxnSpPr>
          <p:nvPr/>
        </p:nvCxnSpPr>
        <p:spPr>
          <a:xfrm>
            <a:off x="1403648" y="2375877"/>
            <a:ext cx="525312" cy="943509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6" idx="2"/>
            <a:endCxn id="11" idx="0"/>
          </p:cNvCxnSpPr>
          <p:nvPr/>
        </p:nvCxnSpPr>
        <p:spPr>
          <a:xfrm flipH="1">
            <a:off x="5063802" y="2375877"/>
            <a:ext cx="12254" cy="65707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5063802" y="4365104"/>
            <a:ext cx="0" cy="3240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5004048" y="2492896"/>
            <a:ext cx="1274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accent2"/>
                </a:solidFill>
              </a:rPr>
              <a:t>自動連絡</a:t>
            </a:r>
            <a:endParaRPr kumimoji="1" lang="ja-JP" altLang="en-US" sz="1400" b="1" dirty="0">
              <a:solidFill>
                <a:schemeClr val="accent2"/>
              </a:solidFill>
            </a:endParaRPr>
          </a:p>
        </p:txBody>
      </p:sp>
      <p:cxnSp>
        <p:nvCxnSpPr>
          <p:cNvPr id="19" name="直線矢印コネクタ 18"/>
          <p:cNvCxnSpPr>
            <a:stCxn id="11" idx="3"/>
            <a:endCxn id="9" idx="1"/>
          </p:cNvCxnSpPr>
          <p:nvPr/>
        </p:nvCxnSpPr>
        <p:spPr>
          <a:xfrm flipV="1">
            <a:off x="6216309" y="3319387"/>
            <a:ext cx="659189" cy="37964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5076056" y="5733256"/>
            <a:ext cx="0" cy="33477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6444208" y="325686"/>
            <a:ext cx="2611537" cy="12311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>
                <a:solidFill>
                  <a:schemeClr val="accent2">
                    <a:lumMod val="75000"/>
                  </a:schemeClr>
                </a:solidFill>
              </a:rPr>
              <a:t>警報機発報が</a:t>
            </a:r>
            <a:r>
              <a:rPr kumimoji="1" lang="ja-JP" altLang="en-US" sz="1400" b="1" dirty="0" smtClean="0">
                <a:solidFill>
                  <a:schemeClr val="accent2">
                    <a:lumMod val="75000"/>
                  </a:schemeClr>
                </a:solidFill>
              </a:rPr>
              <a:t>誤報の場合</a:t>
            </a:r>
            <a:endParaRPr kumimoji="1" lang="en-US" altLang="ja-JP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kumimoji="1" lang="en-US" altLang="ja-JP" sz="1200" dirty="0" smtClean="0">
              <a:solidFill>
                <a:schemeClr val="accent2"/>
              </a:solidFill>
            </a:endParaRPr>
          </a:p>
          <a:p>
            <a:pPr algn="ctr"/>
            <a:r>
              <a:rPr kumimoji="1" lang="ja-JP" altLang="en-US" sz="1200" dirty="0" smtClean="0"/>
              <a:t>直ちに、</a:t>
            </a:r>
            <a:r>
              <a:rPr kumimoji="1" lang="ja-JP" altLang="en-US" sz="1200" b="1" dirty="0" smtClean="0"/>
              <a:t>フォトニクスセンター事務</a:t>
            </a:r>
            <a:endParaRPr kumimoji="1" lang="en-US" altLang="ja-JP" sz="1050" dirty="0" smtClean="0"/>
          </a:p>
          <a:p>
            <a:r>
              <a:rPr kumimoji="1" lang="ja-JP" altLang="en-US" sz="1200" dirty="0" smtClean="0"/>
              <a:t>   </a:t>
            </a:r>
            <a:endParaRPr kumimoji="1" lang="en-US" altLang="ja-JP" sz="1200" dirty="0" smtClean="0"/>
          </a:p>
          <a:p>
            <a:pPr algn="ctr"/>
            <a:r>
              <a:rPr kumimoji="1" lang="ja-JP" altLang="en-US" sz="1200" dirty="0" smtClean="0"/>
              <a:t>夜間・休日は、</a:t>
            </a:r>
            <a:r>
              <a:rPr kumimoji="1" lang="ja-JP" altLang="en-US" sz="1200" b="1" dirty="0" smtClean="0"/>
              <a:t>セコム／ 警備員</a:t>
            </a:r>
            <a:r>
              <a:rPr lang="en-US" altLang="ja-JP" sz="1200" b="1" dirty="0" smtClean="0"/>
              <a:t>                          </a:t>
            </a:r>
            <a:r>
              <a:rPr lang="ja-JP" altLang="en-US" sz="1200" dirty="0" smtClean="0"/>
              <a:t>　　　　　　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　　　　　　　　　まで</a:t>
            </a:r>
            <a:r>
              <a:rPr kumimoji="1" lang="ja-JP" altLang="en-US" sz="1200" dirty="0" smtClean="0"/>
              <a:t>ご連絡ください。</a:t>
            </a:r>
            <a:endParaRPr kumimoji="1" lang="ja-JP" altLang="en-US" sz="1200" dirty="0"/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2627784" y="2375877"/>
            <a:ext cx="1860333" cy="657079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stCxn id="11" idx="1"/>
            <a:endCxn id="7" idx="3"/>
          </p:cNvCxnSpPr>
          <p:nvPr/>
        </p:nvCxnSpPr>
        <p:spPr>
          <a:xfrm flipH="1">
            <a:off x="3390376" y="3699030"/>
            <a:ext cx="520919" cy="10721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395536" y="2375877"/>
            <a:ext cx="0" cy="2396009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467544" y="3892986"/>
            <a:ext cx="3342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 smtClean="0">
                <a:solidFill>
                  <a:schemeClr val="accent2"/>
                </a:solidFill>
              </a:rPr>
              <a:t>※</a:t>
            </a:r>
            <a:r>
              <a:rPr lang="ja-JP" altLang="en-US" sz="1000" dirty="0" smtClean="0">
                <a:solidFill>
                  <a:schemeClr val="accent2"/>
                </a:solidFill>
              </a:rPr>
              <a:t>　警察・消防を呼ばれた際には、</a:t>
            </a:r>
            <a:endParaRPr lang="en-US" altLang="ja-JP" sz="1000" dirty="0" smtClean="0">
              <a:solidFill>
                <a:schemeClr val="accent2"/>
              </a:solidFill>
            </a:endParaRPr>
          </a:p>
          <a:p>
            <a:r>
              <a:rPr lang="ja-JP" altLang="en-US" sz="1000" dirty="0">
                <a:solidFill>
                  <a:schemeClr val="accent2"/>
                </a:solidFill>
              </a:rPr>
              <a:t>　</a:t>
            </a:r>
            <a:r>
              <a:rPr lang="ja-JP" altLang="en-US" sz="1000" dirty="0" smtClean="0">
                <a:solidFill>
                  <a:schemeClr val="accent2"/>
                </a:solidFill>
              </a:rPr>
              <a:t>　呼んだ後にセンターオフィスまでご連絡ください。</a:t>
            </a:r>
            <a:endParaRPr kumimoji="1" lang="ja-JP" altLang="en-US" sz="1000" dirty="0">
              <a:solidFill>
                <a:schemeClr val="accent2"/>
              </a:solidFill>
            </a:endParaRPr>
          </a:p>
        </p:txBody>
      </p:sp>
      <p:cxnSp>
        <p:nvCxnSpPr>
          <p:cNvPr id="28" name="直線矢印コネクタ 27"/>
          <p:cNvCxnSpPr>
            <a:endCxn id="10" idx="1"/>
          </p:cNvCxnSpPr>
          <p:nvPr/>
        </p:nvCxnSpPr>
        <p:spPr>
          <a:xfrm flipV="1">
            <a:off x="3635896" y="5211198"/>
            <a:ext cx="347407" cy="12601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>
            <a:stCxn id="9" idx="2"/>
            <a:endCxn id="55" idx="0"/>
          </p:cNvCxnSpPr>
          <p:nvPr/>
        </p:nvCxnSpPr>
        <p:spPr>
          <a:xfrm>
            <a:off x="7919993" y="3933056"/>
            <a:ext cx="0" cy="2520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>
            <a:stCxn id="6" idx="2"/>
          </p:cNvCxnSpPr>
          <p:nvPr/>
        </p:nvCxnSpPr>
        <p:spPr>
          <a:xfrm>
            <a:off x="5076056" y="2375877"/>
            <a:ext cx="1799442" cy="40505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8" name="正方形/長方形 47"/>
          <p:cNvSpPr/>
          <p:nvPr/>
        </p:nvSpPr>
        <p:spPr>
          <a:xfrm>
            <a:off x="7401377" y="1719708"/>
            <a:ext cx="1635119" cy="86409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accent5"/>
                </a:solidFill>
              </a:rPr>
              <a:t>防災</a:t>
            </a:r>
            <a:r>
              <a:rPr lang="ja-JP" altLang="en-US" sz="1600" b="1" dirty="0">
                <a:solidFill>
                  <a:schemeClr val="accent5"/>
                </a:solidFill>
              </a:rPr>
              <a:t>センター</a:t>
            </a:r>
            <a:endParaRPr lang="en-US" altLang="ja-JP" sz="1600" b="1" dirty="0" smtClean="0">
              <a:solidFill>
                <a:schemeClr val="accent5"/>
              </a:solidFill>
            </a:endParaRPr>
          </a:p>
          <a:p>
            <a:pPr algn="ctr"/>
            <a:r>
              <a:rPr lang="ja-JP" altLang="en-US" sz="1600" dirty="0" smtClean="0"/>
              <a:t>（夜</a:t>
            </a:r>
            <a:r>
              <a:rPr lang="en-US" altLang="ja-JP" sz="1600" dirty="0" smtClean="0"/>
              <a:t>8</a:t>
            </a:r>
            <a:r>
              <a:rPr lang="ja-JP" altLang="en-US" sz="1600" dirty="0" smtClean="0"/>
              <a:t>時まで）</a:t>
            </a:r>
            <a:endParaRPr kumimoji="1" lang="en-US" altLang="ja-JP" sz="1600" dirty="0" smtClean="0"/>
          </a:p>
          <a:p>
            <a:pPr algn="ctr"/>
            <a:r>
              <a:rPr kumimoji="1" lang="en-US" altLang="ja-JP" sz="1600" dirty="0" smtClean="0"/>
              <a:t>06-6879-7230</a:t>
            </a:r>
            <a:endParaRPr kumimoji="1" lang="ja-JP" altLang="en-US" sz="1600" dirty="0"/>
          </a:p>
        </p:txBody>
      </p:sp>
      <p:cxnSp>
        <p:nvCxnSpPr>
          <p:cNvPr id="49" name="直線矢印コネクタ 48"/>
          <p:cNvCxnSpPr>
            <a:stCxn id="6" idx="3"/>
            <a:endCxn id="48" idx="1"/>
          </p:cNvCxnSpPr>
          <p:nvPr/>
        </p:nvCxnSpPr>
        <p:spPr>
          <a:xfrm>
            <a:off x="6300192" y="2051841"/>
            <a:ext cx="1101185" cy="9991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6228184" y="1810431"/>
            <a:ext cx="12744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solidFill>
                  <a:schemeClr val="accent2"/>
                </a:solidFill>
              </a:rPr>
              <a:t>火災</a:t>
            </a:r>
            <a:r>
              <a:rPr lang="ja-JP" altLang="en-US" sz="1100" b="1" dirty="0" smtClean="0">
                <a:solidFill>
                  <a:schemeClr val="accent2"/>
                </a:solidFill>
              </a:rPr>
              <a:t>時</a:t>
            </a:r>
            <a:r>
              <a:rPr kumimoji="1" lang="ja-JP" altLang="en-US" sz="1100" b="1" dirty="0" smtClean="0">
                <a:solidFill>
                  <a:schemeClr val="accent2"/>
                </a:solidFill>
              </a:rPr>
              <a:t>自動連絡</a:t>
            </a:r>
            <a:endParaRPr kumimoji="1" lang="ja-JP" altLang="en-US" sz="1100" b="1" dirty="0">
              <a:solidFill>
                <a:schemeClr val="accent2"/>
              </a:solidFill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6875498" y="4185084"/>
            <a:ext cx="2088990" cy="68407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/>
              <a:t>前原</a:t>
            </a:r>
            <a:r>
              <a:rPr kumimoji="1" lang="ja-JP" altLang="en-US" sz="1400" b="1" dirty="0" smtClean="0"/>
              <a:t>庶務係長</a:t>
            </a:r>
            <a:endParaRPr kumimoji="1" lang="en-US" altLang="ja-JP" sz="1400" b="1" dirty="0" smtClean="0"/>
          </a:p>
          <a:p>
            <a:pPr algn="ctr"/>
            <a:r>
              <a:rPr lang="en-US" altLang="ja-JP" sz="1200" dirty="0" smtClean="0"/>
              <a:t>06</a:t>
            </a:r>
            <a:r>
              <a:rPr kumimoji="1" lang="en-US" altLang="ja-JP" sz="1200" dirty="0" smtClean="0"/>
              <a:t>-6879-7205 </a:t>
            </a:r>
            <a:r>
              <a:rPr lang="ja-JP" altLang="en-US" sz="1200" dirty="0" smtClean="0"/>
              <a:t>＜内</a:t>
            </a:r>
            <a:r>
              <a:rPr lang="en-US" altLang="ja-JP" sz="1200" dirty="0" smtClean="0"/>
              <a:t>7205</a:t>
            </a:r>
            <a:r>
              <a:rPr lang="ja-JP" altLang="en-US" sz="1200" dirty="0" smtClean="0"/>
              <a:t>＞</a:t>
            </a:r>
            <a:endParaRPr kumimoji="1" lang="ja-JP" altLang="en-US" sz="1200" dirty="0"/>
          </a:p>
        </p:txBody>
      </p:sp>
      <p:cxnSp>
        <p:nvCxnSpPr>
          <p:cNvPr id="57" name="直線矢印コネクタ 56"/>
          <p:cNvCxnSpPr>
            <a:endCxn id="8" idx="0"/>
          </p:cNvCxnSpPr>
          <p:nvPr/>
        </p:nvCxnSpPr>
        <p:spPr>
          <a:xfrm>
            <a:off x="7919993" y="4869160"/>
            <a:ext cx="0" cy="2160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35496" y="173395"/>
            <a:ext cx="3024335" cy="102335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en-US" altLang="ja-JP" sz="1050" b="1" dirty="0" smtClean="0">
                <a:solidFill>
                  <a:schemeClr val="accent2"/>
                </a:solidFill>
              </a:rPr>
              <a:t>※</a:t>
            </a:r>
            <a:r>
              <a:rPr kumimoji="1" lang="ja-JP" altLang="en-US" sz="1050" b="1" dirty="0" smtClean="0">
                <a:solidFill>
                  <a:schemeClr val="accent2"/>
                </a:solidFill>
              </a:rPr>
              <a:t>　カードキー紛失の際の連絡</a:t>
            </a:r>
            <a:endParaRPr kumimoji="1" lang="en-US" altLang="ja-JP" sz="1050" b="1" dirty="0" smtClean="0">
              <a:solidFill>
                <a:schemeClr val="accent2"/>
              </a:solidFill>
            </a:endParaRPr>
          </a:p>
          <a:p>
            <a:r>
              <a:rPr kumimoji="1" lang="ja-JP" altLang="en-US" sz="1000" dirty="0" smtClean="0"/>
              <a:t>全体のセキュリティに関わりますので、</a:t>
            </a:r>
            <a:endParaRPr kumimoji="1" lang="en-US" altLang="ja-JP" sz="1000" dirty="0" smtClean="0"/>
          </a:p>
          <a:p>
            <a:r>
              <a:rPr kumimoji="1" lang="ja-JP" altLang="en-US" sz="1000" dirty="0" smtClean="0"/>
              <a:t>速やかにセンターオフィスまでご連絡下さい。</a:t>
            </a:r>
            <a:endParaRPr kumimoji="1" lang="en-US" altLang="ja-JP" sz="1000" dirty="0" smtClean="0"/>
          </a:p>
          <a:p>
            <a:r>
              <a:rPr lang="ja-JP" altLang="en-US" sz="1000" dirty="0" smtClean="0"/>
              <a:t>夜間・休日等オフィスクローズ時には事故災害発生時と同じように、ただちにセコムへ連絡しカードを無効化してもらい、部屋管理責任者へも報告して下さい。</a:t>
            </a:r>
            <a:endParaRPr kumimoji="1" lang="ja-JP" altLang="en-US" sz="10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58308" y="3095382"/>
            <a:ext cx="14826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solidFill>
                  <a:schemeClr val="accent2"/>
                </a:solidFill>
              </a:rPr>
              <a:t>必要な場合のみ</a:t>
            </a:r>
            <a:endParaRPr kumimoji="1" lang="ja-JP" altLang="en-US" sz="1100" b="1" dirty="0">
              <a:solidFill>
                <a:schemeClr val="accent2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7956376" y="1191"/>
            <a:ext cx="11368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400" dirty="0" smtClean="0"/>
              <a:t>2016.12</a:t>
            </a:r>
            <a:r>
              <a:rPr lang="ja-JP" altLang="en-US" sz="1400" dirty="0" smtClean="0"/>
              <a:t>改訂</a:t>
            </a:r>
            <a:endParaRPr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4246402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コンポジット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132</Words>
  <Application>Microsoft Office PowerPoint</Application>
  <PresentationFormat>画面に合わせる (4:3)</PresentationFormat>
  <Paragraphs>52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uchiyama</dc:creator>
  <cp:lastModifiedBy>PARC-NAGANO</cp:lastModifiedBy>
  <cp:revision>30</cp:revision>
  <dcterms:created xsi:type="dcterms:W3CDTF">2011-10-26T06:18:18Z</dcterms:created>
  <dcterms:modified xsi:type="dcterms:W3CDTF">2016-12-12T04:14:21Z</dcterms:modified>
</cp:coreProperties>
</file>